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3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3" r:id="rId3"/>
    <p:sldId id="324" r:id="rId4"/>
    <p:sldId id="325" r:id="rId5"/>
    <p:sldId id="318" r:id="rId6"/>
    <p:sldId id="321" r:id="rId7"/>
    <p:sldId id="303" r:id="rId8"/>
    <p:sldId id="304" r:id="rId9"/>
    <p:sldId id="328" r:id="rId10"/>
    <p:sldId id="320" r:id="rId11"/>
    <p:sldId id="301" r:id="rId12"/>
    <p:sldId id="326" r:id="rId13"/>
    <p:sldId id="295" r:id="rId14"/>
    <p:sldId id="294" r:id="rId15"/>
    <p:sldId id="322" r:id="rId16"/>
    <p:sldId id="298" r:id="rId17"/>
    <p:sldId id="327" r:id="rId18"/>
    <p:sldId id="297" r:id="rId19"/>
    <p:sldId id="315" r:id="rId20"/>
    <p:sldId id="310" r:id="rId21"/>
    <p:sldId id="311" r:id="rId22"/>
    <p:sldId id="309" r:id="rId23"/>
    <p:sldId id="305" r:id="rId24"/>
    <p:sldId id="308" r:id="rId25"/>
    <p:sldId id="306" r:id="rId26"/>
    <p:sldId id="313" r:id="rId27"/>
    <p:sldId id="314" r:id="rId28"/>
    <p:sldId id="329" r:id="rId29"/>
    <p:sldId id="330" r:id="rId30"/>
    <p:sldId id="276" r:id="rId31"/>
    <p:sldId id="299" r:id="rId32"/>
    <p:sldId id="300" r:id="rId33"/>
    <p:sldId id="302" r:id="rId34"/>
    <p:sldId id="296" r:id="rId35"/>
    <p:sldId id="319" r:id="rId36"/>
    <p:sldId id="307" r:id="rId37"/>
    <p:sldId id="312" r:id="rId38"/>
    <p:sldId id="316" r:id="rId39"/>
    <p:sldId id="317" r:id="rId40"/>
    <p:sldId id="293" r:id="rId41"/>
  </p:sldIdLst>
  <p:sldSz cx="12188825" cy="6858000"/>
  <p:notesSz cx="6934200" cy="92329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609468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121893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828404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2437872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6pPr>
    <a:lvl7pPr marL="3656808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7pPr>
    <a:lvl8pPr marL="4266275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8pPr>
    <a:lvl9pPr marL="4875744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4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calfe, Jamie" initials="JGM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A"/>
    <a:srgbClr val="B3F200"/>
    <a:srgbClr val="F8F8F8"/>
    <a:srgbClr val="FF9B9B"/>
    <a:srgbClr val="FBBE4F"/>
    <a:srgbClr val="CACACA"/>
    <a:srgbClr val="EAEAEA"/>
    <a:srgbClr val="FFFF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0700" autoAdjust="0"/>
  </p:normalViewPr>
  <p:slideViewPr>
    <p:cSldViewPr snapToGrid="0">
      <p:cViewPr varScale="1">
        <p:scale>
          <a:sx n="103" d="100"/>
          <a:sy n="103" d="100"/>
        </p:scale>
        <p:origin x="456" y="191"/>
      </p:cViewPr>
      <p:guideLst>
        <p:guide orient="horz" pos="3744"/>
        <p:guide pos="4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6" y="90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1" descr="BKG-12x-Rules.jpg"/>
          <p:cNvPicPr>
            <a:picLocks noChangeAspect="1"/>
          </p:cNvPicPr>
          <p:nvPr/>
        </p:nvPicPr>
        <p:blipFill>
          <a:blip r:embed="rId2"/>
          <a:srcRect l="24028" t="92223"/>
          <a:stretch>
            <a:fillRect/>
          </a:stretch>
        </p:blipFill>
        <p:spPr bwMode="auto">
          <a:xfrm>
            <a:off x="0" y="8698766"/>
            <a:ext cx="6934200" cy="5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8764" y="495983"/>
            <a:ext cx="3005983" cy="23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>
            <a:lvl1pPr defTabSz="928027">
              <a:defRPr sz="1000">
                <a:ea typeface="+mn-ea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grpSp>
        <p:nvGrpSpPr>
          <p:cNvPr id="76807" name="Group 25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5562" name="Text Box 26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2014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462702" y="8993327"/>
            <a:ext cx="2966368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l">
              <a:defRPr sz="1200"/>
            </a:lvl1pPr>
          </a:lstStyle>
          <a:p>
            <a:pPr defTabSz="928027">
              <a:defRPr/>
            </a:pPr>
            <a:r>
              <a:rPr lang="en-US" sz="800" dirty="0">
                <a:solidFill>
                  <a:srgbClr val="000000"/>
                </a:solidFill>
              </a:rPr>
              <a:t>Your Initials, Presentation Title, Month Year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0" y="8993327"/>
            <a:ext cx="462500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r">
              <a:defRPr sz="1200"/>
            </a:lvl1pPr>
          </a:lstStyle>
          <a:p>
            <a:pPr algn="ctr"/>
            <a:fld id="{D2BC424D-003F-4F60-9028-6437F3764404}" type="slidenum">
              <a:rPr lang="en-US" sz="80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0246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463550"/>
            <a:ext cx="5534025" cy="311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4054" y="3616539"/>
            <a:ext cx="5546092" cy="49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pic>
        <p:nvPicPr>
          <p:cNvPr id="59400" name="Picture 17" descr="bar a shor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130" y="8883169"/>
            <a:ext cx="3429070" cy="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02" name="Group 24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7609" name="Text Box 25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pic>
        <p:nvPicPr>
          <p:cNvPr id="59403" name="Picture 12" descr="MGC-Logo_Black-7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50" y="8964243"/>
            <a:ext cx="709900" cy="23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1" y="9000652"/>
            <a:ext cx="465491" cy="230747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ctr">
              <a:defRPr sz="800"/>
            </a:lvl1pPr>
          </a:lstStyle>
          <a:p>
            <a:fld id="{4EF60D13-6827-4DE5-BBDB-189D9C1C9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0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04735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3914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8485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305701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176280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1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0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33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7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5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6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7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57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93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7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5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3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5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7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4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6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0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57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01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98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4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1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77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5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3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1AFF8442-6A47-C542-A5D4-C6AB1F377E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" y="365"/>
            <a:ext cx="12187276" cy="68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573" y="4139291"/>
            <a:ext cx="647494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73" y="5907600"/>
            <a:ext cx="647494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73" y="5907600"/>
            <a:ext cx="3308939" cy="324000"/>
          </a:xfrm>
        </p:spPr>
        <p:txBody>
          <a:bodyPr lIns="216000" tIns="90000" rIns="0" bIns="46800"/>
          <a:lstStyle>
            <a:lvl1pPr marL="0" marR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2020</a:t>
            </a:r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85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auto">
          <a:xfrm>
            <a:off x="626573" y="4569991"/>
            <a:ext cx="6474940" cy="1661923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Section Header title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39998"/>
            <a:ext cx="121888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595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327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537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40400" y="1439998"/>
            <a:ext cx="64484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686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4412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394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381913"/>
            <a:ext cx="2997461" cy="4885283"/>
          </a:xfrm>
        </p:spPr>
        <p:txBody>
          <a:bodyPr lIns="182880" rIns="182880"/>
          <a:lstStyle>
            <a:lvl1pPr marL="182880" indent="-182880">
              <a:spcBef>
                <a:spcPts val="200"/>
              </a:spcBef>
              <a:buClr>
                <a:srgbClr val="00646E"/>
              </a:buClr>
              <a:buSzPct val="100000"/>
              <a:buFont typeface="+mj-lt"/>
              <a:buAutoNum type="arabicPeriod"/>
              <a:defRPr sz="800"/>
            </a:lvl1pPr>
            <a:lvl2pPr marL="365760" indent="-182880">
              <a:buFont typeface="+mj-lt"/>
              <a:buAutoNum type="alphaLcParenR"/>
              <a:defRPr sz="700"/>
            </a:lvl2pPr>
            <a:lvl3pPr marL="548640" indent="-182880">
              <a:buSzPct val="80000"/>
              <a:buFont typeface="+mj-lt"/>
              <a:buAutoNum type="romanLcPeriod"/>
              <a:defRPr sz="600"/>
            </a:lvl3pPr>
            <a:lvl4pPr marL="1255713" indent="-179388">
              <a:buFont typeface="Arial" panose="020B0604020202020204" pitchFamily="34" charset="0"/>
              <a:buChar char="•"/>
              <a:defRPr sz="1100"/>
            </a:lvl4pPr>
            <a:lvl5pPr marL="1597025" indent="-153988">
              <a:buFont typeface="Arial" panose="020B0604020202020204" pitchFamily="34" charset="0"/>
              <a:buChar char="•"/>
              <a:defRPr sz="10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0"/>
          </p:nvPr>
        </p:nvSpPr>
        <p:spPr>
          <a:xfrm>
            <a:off x="3107466" y="1381913"/>
            <a:ext cx="8971355" cy="50463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18" Type="http://schemas.openxmlformats.org/officeDocument/2006/relationships/tags" Target="../tags/tag11.xml"/><Relationship Id="rId26" Type="http://schemas.openxmlformats.org/officeDocument/2006/relationships/tags" Target="../tags/tag1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4.xml"/><Relationship Id="rId34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17" Type="http://schemas.openxmlformats.org/officeDocument/2006/relationships/tags" Target="../tags/tag10.xml"/><Relationship Id="rId25" Type="http://schemas.openxmlformats.org/officeDocument/2006/relationships/tags" Target="../tags/tag18.xml"/><Relationship Id="rId33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9.xml"/><Relationship Id="rId20" Type="http://schemas.openxmlformats.org/officeDocument/2006/relationships/tags" Target="../tags/tag13.xml"/><Relationship Id="rId29" Type="http://schemas.openxmlformats.org/officeDocument/2006/relationships/tags" Target="../tags/tag2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24" Type="http://schemas.openxmlformats.org/officeDocument/2006/relationships/tags" Target="../tags/tag17.xml"/><Relationship Id="rId32" Type="http://schemas.openxmlformats.org/officeDocument/2006/relationships/tags" Target="../tags/tag25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8.xml"/><Relationship Id="rId23" Type="http://schemas.openxmlformats.org/officeDocument/2006/relationships/tags" Target="../tags/tag16.xml"/><Relationship Id="rId28" Type="http://schemas.openxmlformats.org/officeDocument/2006/relationships/tags" Target="../tags/tag21.xml"/><Relationship Id="rId36" Type="http://schemas.openxmlformats.org/officeDocument/2006/relationships/tags" Target="../tags/tag29.xml"/><Relationship Id="rId10" Type="http://schemas.openxmlformats.org/officeDocument/2006/relationships/tags" Target="../tags/tag3.xml"/><Relationship Id="rId19" Type="http://schemas.openxmlformats.org/officeDocument/2006/relationships/tags" Target="../tags/tag12.xml"/><Relationship Id="rId31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tags" Target="../tags/tag7.xml"/><Relationship Id="rId22" Type="http://schemas.openxmlformats.org/officeDocument/2006/relationships/tags" Target="../tags/tag15.xml"/><Relationship Id="rId27" Type="http://schemas.openxmlformats.org/officeDocument/2006/relationships/tags" Target="../tags/tag20.xml"/><Relationship Id="rId30" Type="http://schemas.openxmlformats.org/officeDocument/2006/relationships/tags" Target="../tags/tag23.xml"/><Relationship Id="rId35" Type="http://schemas.openxmlformats.org/officeDocument/2006/relationships/tags" Target="../tags/tag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9"/>
            </p:custDataLst>
          </p:nvPr>
        </p:nvSpPr>
        <p:spPr bwMode="auto">
          <a:xfrm>
            <a:off x="0" y="-1"/>
            <a:ext cx="1218882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0"/>
            </p:custDataLst>
          </p:nvPr>
        </p:nvSpPr>
        <p:spPr bwMode="auto">
          <a:xfrm>
            <a:off x="72736" y="1443038"/>
            <a:ext cx="12032673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182880" rIns="45720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0" y="6200775"/>
            <a:ext cx="12188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5911" tIns="143888" rIns="3208693" bIns="0" anchor="ctr"/>
          <a:lstStyle/>
          <a:p>
            <a:r>
              <a:rPr lang="en-US" sz="999" b="1" noProof="0" dirty="0">
                <a:solidFill>
                  <a:srgbClr val="879BAA"/>
                </a:solidFill>
              </a:rPr>
              <a:t>Restricted © Siemens 2020</a:t>
            </a:r>
          </a:p>
        </p:txBody>
      </p:sp>
      <p:sp>
        <p:nvSpPr>
          <p:cNvPr id="65" name="cdtTextBox 11 Id18"/>
          <p:cNvSpPr txBox="1"/>
          <p:nvPr>
            <p:custDataLst>
              <p:tags r:id="rId35"/>
            </p:custDataLst>
          </p:nvPr>
        </p:nvSpPr>
        <p:spPr>
          <a:xfrm>
            <a:off x="0" y="6597650"/>
            <a:ext cx="1763907" cy="260350"/>
          </a:xfrm>
          <a:prstGeom prst="rect">
            <a:avLst/>
          </a:prstGeom>
          <a:noFill/>
        </p:spPr>
        <p:txBody>
          <a:bodyPr wrap="square" lIns="625911" tIns="0" rIns="0" bIns="11511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36"/>
            </p:custDataLst>
          </p:nvPr>
        </p:nvSpPr>
        <p:spPr>
          <a:xfrm>
            <a:off x="3784807" y="6597650"/>
            <a:ext cx="8404017" cy="260350"/>
          </a:xfrm>
          <a:prstGeom prst="rect">
            <a:avLst/>
          </a:prstGeom>
          <a:noFill/>
        </p:spPr>
        <p:txBody>
          <a:bodyPr wrap="square" lIns="0" tIns="0" rIns="482023" bIns="11511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  <p:sp>
        <p:nvSpPr>
          <p:cNvPr id="1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92" r:id="rId3"/>
    <p:sldLayoutId id="2147483993" r:id="rId4"/>
    <p:sldLayoutId id="2147483994" r:id="rId5"/>
    <p:sldLayoutId id="2147483995" r:id="rId6"/>
    <p:sldLayoutId id="2147483996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5pPr>
      <a:lvl6pPr marL="456834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6pPr>
      <a:lvl7pPr marL="913668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7pPr>
      <a:lvl8pPr marL="1370503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8pPr>
      <a:lvl9pPr marL="1827337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sz="2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48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34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20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906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73" y="3433007"/>
            <a:ext cx="7386459" cy="2369489"/>
          </a:xfrm>
        </p:spPr>
        <p:txBody>
          <a:bodyPr/>
          <a:lstStyle/>
          <a:p>
            <a:r>
              <a:rPr lang="en-US" dirty="0" err="1"/>
              <a:t>Hyperlynx</a:t>
            </a:r>
            <a:r>
              <a:rPr lang="en-US" dirty="0"/>
              <a:t> SI modeling overview.</a:t>
            </a:r>
            <a:br>
              <a:rPr lang="en-US" dirty="0"/>
            </a:br>
            <a:br>
              <a:rPr lang="en-US" sz="2198" b="0" dirty="0"/>
            </a:br>
            <a:r>
              <a:rPr lang="en-US" sz="2400" b="0" dirty="0"/>
              <a:t>Dmitry Vasilchenko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2022	</a:t>
            </a:r>
          </a:p>
        </p:txBody>
      </p:sp>
    </p:spTree>
    <p:extLst>
      <p:ext uri="{BB962C8B-B14F-4D97-AF65-F5344CB8AC3E}">
        <p14:creationId xmlns:p14="http://schemas.microsoft.com/office/powerpoint/2010/main" val="10709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Area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C36B-99B9-4C01-981D-1EEC190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4" y="1236072"/>
            <a:ext cx="11020043" cy="54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EM Modeling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4CCE6-0C17-4C2A-821B-76ABB294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8774" y="1203325"/>
            <a:ext cx="4971277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139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SI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Oscilloscope or </a:t>
            </a:r>
            <a:r>
              <a:rPr lang="en-US" sz="1800" dirty="0" err="1"/>
              <a:t>EZwave</a:t>
            </a:r>
            <a:r>
              <a:rPr lang="en-US" sz="1800" dirty="0"/>
              <a:t> flows</a:t>
            </a:r>
          </a:p>
          <a:p>
            <a:pPr marL="1031875" lvl="1" indent="-342900"/>
            <a:r>
              <a:rPr lang="en-US" sz="1400" dirty="0"/>
              <a:t>Traditionally, HL customers prefer Oscilloscope. </a:t>
            </a:r>
          </a:p>
          <a:p>
            <a:pPr marL="1031875" lvl="1" indent="-342900"/>
            <a:r>
              <a:rPr lang="en-US" sz="1400" dirty="0" err="1"/>
              <a:t>EZwave</a:t>
            </a:r>
            <a:r>
              <a:rPr lang="en-US" sz="1400" dirty="0"/>
              <a:t> is more complex but powerful. It includes waveform calculator, various types of view, annotations, can handle huge waveforms. </a:t>
            </a:r>
          </a:p>
          <a:p>
            <a:pPr marL="1373188" lvl="2" indent="-342900"/>
            <a:r>
              <a:rPr lang="en-US" sz="1000" dirty="0"/>
              <a:t>Though all this is overkill if all you do is comparing RX waveforms for two consecutive simulations.</a:t>
            </a:r>
          </a:p>
          <a:p>
            <a:pPr marL="1031875" lvl="1" indent="-342900"/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r>
              <a:rPr lang="en-US" sz="1800" dirty="0"/>
              <a:t> with 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Interactive DDR5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40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How to assess signal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Traditional SI measurements based on Vinh, </a:t>
            </a:r>
            <a:r>
              <a:rPr lang="en-US" sz="1800" dirty="0" err="1"/>
              <a:t>Vinl</a:t>
            </a:r>
            <a:r>
              <a:rPr lang="en-US" sz="1800" dirty="0"/>
              <a:t> switching thresholds.</a:t>
            </a:r>
          </a:p>
          <a:p>
            <a:pPr marL="1031875" lvl="1" indent="-342900"/>
            <a:r>
              <a:rPr lang="en-US" sz="1400" dirty="0"/>
              <a:t>Usually applied for a couple of pulses, originally just for the rising/falling edge. Used mostly to check slow switching signals with no jitter, no ISI, etc.</a:t>
            </a:r>
          </a:p>
          <a:p>
            <a:endParaRPr lang="en-US" sz="1800" dirty="0"/>
          </a:p>
          <a:p>
            <a:pPr marL="1031875" lvl="1" indent="-342900"/>
            <a:r>
              <a:rPr lang="en-US" sz="1800" dirty="0"/>
              <a:t>Min/Max delay</a:t>
            </a:r>
          </a:p>
          <a:p>
            <a:pPr marL="1031875" lvl="1" indent="-342900"/>
            <a:r>
              <a:rPr lang="en-US" sz="1800" dirty="0"/>
              <a:t>Static overshoot, Dynamic overshoot, </a:t>
            </a:r>
            <a:r>
              <a:rPr lang="en-US" sz="1800" dirty="0" err="1"/>
              <a:t>Ringback</a:t>
            </a:r>
            <a:r>
              <a:rPr lang="en-US" sz="1800" dirty="0"/>
              <a:t>, Monotonicity</a:t>
            </a:r>
          </a:p>
          <a:p>
            <a:pPr marL="1031875" lvl="1" indent="-342900"/>
            <a:r>
              <a:rPr lang="en-US" sz="1800" dirty="0"/>
              <a:t>Crosstalk</a:t>
            </a:r>
          </a:p>
          <a:p>
            <a:pPr marL="1031875" lvl="1" indent="-342900"/>
            <a:endParaRPr lang="en-US" sz="1800" dirty="0"/>
          </a:p>
          <a:p>
            <a:pPr marL="1031875" lvl="1" indent="-342900"/>
            <a:r>
              <a:rPr lang="en-US" sz="1800" dirty="0"/>
              <a:t>Constraints are defined per Net or Net Class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Eye diagram / eye mask – for a long series of bits</a:t>
            </a:r>
          </a:p>
          <a:p>
            <a:pPr lvl="1" indent="0">
              <a:buNone/>
            </a:pPr>
            <a:r>
              <a:rPr lang="en-US" sz="1400" dirty="0"/>
              <a:t>Includes jitter, ISI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9BE09-B660-45B9-942A-A4236763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27" y="4225928"/>
            <a:ext cx="2762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1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Traditional SI measurements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DACEB-6AF8-4241-83E5-F0BFB8F86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941" y="1203158"/>
            <a:ext cx="4217307" cy="270365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DCA8A-53FA-456E-96E2-B3E08BE7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0" y="1051974"/>
            <a:ext cx="3821747" cy="270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5281C-2F6F-45C5-90C7-2CF59B18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4" y="3868668"/>
            <a:ext cx="4636826" cy="2464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09A5C-C50C-4B92-99A0-DBC9F46E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044" y="3849936"/>
            <a:ext cx="6205184" cy="25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12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concerns for different data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68A7F-C9CE-44B9-9411-4FBB3501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550" y="1203158"/>
            <a:ext cx="10039723" cy="50782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74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Batch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General Batch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Pulse Respond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DDRx</a:t>
            </a:r>
            <a:r>
              <a:rPr lang="en-US" sz="1800" dirty="0"/>
              <a:t>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SerDes Wizard</a:t>
            </a:r>
          </a:p>
          <a:p>
            <a:pPr marL="1031875" lvl="1" indent="-342900"/>
            <a:r>
              <a:rPr lang="en-US" sz="1400" dirty="0"/>
              <a:t>Includes old </a:t>
            </a:r>
            <a:r>
              <a:rPr lang="en-US" sz="1400" dirty="0" err="1"/>
              <a:t>FastEye</a:t>
            </a:r>
            <a:r>
              <a:rPr lang="en-US" sz="1400" dirty="0"/>
              <a:t> Wizard</a:t>
            </a:r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66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D26F5-F88B-4B2E-81E3-0903A98F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547" y="1292011"/>
            <a:ext cx="6639587" cy="4486275"/>
          </a:xfrm>
          <a:prstGeom prst="rect">
            <a:avLst/>
          </a:prstGeom>
        </p:spPr>
      </p:pic>
      <p:pic>
        <p:nvPicPr>
          <p:cNvPr id="7" name="Picture 2" descr="C:\Users\minm\AppData\Local\Temp\SNAGHTML901d2756.PNG">
            <a:extLst>
              <a:ext uri="{FF2B5EF4-FFF2-40B4-BE49-F238E27FC236}">
                <a16:creationId xmlns:a16="http://schemas.microsoft.com/office/drawing/2014/main" id="{E6581311-3597-49A9-9C87-1DE947E8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" y="2467704"/>
            <a:ext cx="3672594" cy="33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8D7A1-1D74-4A05-9B84-4D80937ECAD6}"/>
              </a:ext>
            </a:extLst>
          </p:cNvPr>
          <p:cNvSpPr txBox="1">
            <a:spLocks/>
          </p:cNvSpPr>
          <p:nvPr/>
        </p:nvSpPr>
        <p:spPr bwMode="auto">
          <a:xfrm>
            <a:off x="92763" y="890682"/>
            <a:ext cx="4655661" cy="140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2648" tIns="182880" rIns="457200" bIns="18288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50"/>
              </a:spcBef>
              <a:spcAft>
                <a:spcPct val="0"/>
              </a:spcAft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tabLst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8975" indent="-3476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0288" indent="-3413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713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97025" indent="-1539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Quick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SI Analysis (timing, SI, crosstalk)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EMC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64905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529" y="171881"/>
            <a:ext cx="6297673" cy="38501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Crosstalk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17390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448C8A-F27A-422A-94C0-4965AC02D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542925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B1F2D837-D921-46B8-8378-C89EA56D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" y="4308631"/>
            <a:ext cx="9713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65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BoardSim</a:t>
            </a:r>
            <a:r>
              <a:rPr lang="en-US" sz="2400" dirty="0"/>
              <a:t> net model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6" y="1203158"/>
            <a:ext cx="12188825" cy="4485799"/>
          </a:xfrm>
        </p:spPr>
        <p:txBody>
          <a:bodyPr>
            <a:normAutofit/>
          </a:bodyPr>
          <a:lstStyle/>
          <a:p>
            <a:r>
              <a:rPr lang="en-US" sz="1800" dirty="0"/>
              <a:t>Trace Modeler builds </a:t>
            </a:r>
            <a:r>
              <a:rPr lang="en-US" sz="1800" dirty="0" err="1"/>
              <a:t>crossections</a:t>
            </a:r>
            <a:r>
              <a:rPr lang="en-US" sz="1800" dirty="0"/>
              <a:t>, accounts for area fills, finds coupled nets</a:t>
            </a:r>
          </a:p>
          <a:p>
            <a:r>
              <a:rPr lang="en-US" sz="1800" dirty="0"/>
              <a:t>Via Modeler decompose via into sections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487E-AE5A-43B9-B9DA-BAD2DE52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78" y="1801350"/>
            <a:ext cx="4699242" cy="343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2B5D5-D80D-49C4-9FD7-25F59DF5A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83" y="1717129"/>
            <a:ext cx="2388946" cy="1593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5DD20-7CE0-4BEA-9085-A720DB25330D}"/>
              </a:ext>
            </a:extLst>
          </p:cNvPr>
          <p:cNvCxnSpPr>
            <a:cxnSpLocks/>
          </p:cNvCxnSpPr>
          <p:nvPr/>
        </p:nvCxnSpPr>
        <p:spPr>
          <a:xfrm flipH="1">
            <a:off x="5981415" y="2177851"/>
            <a:ext cx="4468871" cy="46867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EBDA4-027A-4230-9D79-CEB3FE18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63" y="2365610"/>
            <a:ext cx="1663276" cy="1518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5E310-D47C-4966-97A8-0299B8A6C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76" y="3896301"/>
            <a:ext cx="1373700" cy="15105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B361C-DE42-4C41-8352-C8143D7C15AE}"/>
              </a:ext>
            </a:extLst>
          </p:cNvPr>
          <p:cNvCxnSpPr>
            <a:cxnSpLocks/>
          </p:cNvCxnSpPr>
          <p:nvPr/>
        </p:nvCxnSpPr>
        <p:spPr>
          <a:xfrm>
            <a:off x="3719945" y="2937101"/>
            <a:ext cx="2961410" cy="1877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27C44-D4CC-4233-A58A-AB486CE49225}"/>
              </a:ext>
            </a:extLst>
          </p:cNvPr>
          <p:cNvCxnSpPr>
            <a:cxnSpLocks/>
          </p:cNvCxnSpPr>
          <p:nvPr/>
        </p:nvCxnSpPr>
        <p:spPr>
          <a:xfrm flipV="1">
            <a:off x="3888127" y="4304343"/>
            <a:ext cx="4412569" cy="23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D483F5D-47E9-40F9-BB26-FD85BBDC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593" y="3600905"/>
            <a:ext cx="2190750" cy="1924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083DD9-6E82-4767-9A9A-075329329A5F}"/>
              </a:ext>
            </a:extLst>
          </p:cNvPr>
          <p:cNvCxnSpPr>
            <a:cxnSpLocks/>
          </p:cNvCxnSpPr>
          <p:nvPr/>
        </p:nvCxnSpPr>
        <p:spPr>
          <a:xfrm flipH="1" flipV="1">
            <a:off x="7507706" y="3519114"/>
            <a:ext cx="3162586" cy="427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AB76D81-19EB-4DEC-827A-1F54A2600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60" y="2231382"/>
            <a:ext cx="1163194" cy="19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405B9-607E-402A-A148-DE35FFF5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171538"/>
            <a:ext cx="11630693" cy="64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0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</a:t>
            </a:r>
            <a:r>
              <a:rPr lang="en-US" sz="2400" dirty="0" err="1"/>
              <a:t>Respone</a:t>
            </a:r>
            <a:r>
              <a:rPr lang="en-US" sz="2400" dirty="0"/>
              <a:t>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F6CEA-AA6D-4E9B-A37F-0BF77018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" y="1023937"/>
            <a:ext cx="8309552" cy="328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9B054-F3DF-404A-B0BC-AC83B0B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4" y="4709579"/>
            <a:ext cx="87820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402AC3-21AD-445E-84A8-54A632CB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" y="97364"/>
            <a:ext cx="61531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4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489EA-7EBD-45AB-84F5-7B31E17F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7" y="561975"/>
            <a:ext cx="11753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6512-17EA-41BB-AB0D-B8200EC8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61" y="0"/>
            <a:ext cx="8615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3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2297-72F1-4662-904D-A7C34342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7" y="614362"/>
            <a:ext cx="119824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0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235D2-7E32-498E-AB9C-63BE2536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62" y="1811408"/>
            <a:ext cx="6416596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2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DDR5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322D7DCE-AAC3-4D2B-BA79-8C4954C0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" y="1254459"/>
            <a:ext cx="776605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70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485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88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BoardSim</a:t>
            </a:r>
            <a:r>
              <a:rPr lang="en-US" sz="2400" dirty="0"/>
              <a:t> SI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8027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Trace Modeler</a:t>
            </a:r>
          </a:p>
          <a:p>
            <a:pPr marL="1031875" lvl="1" indent="-342900"/>
            <a:r>
              <a:rPr lang="en-US" sz="1400" dirty="0"/>
              <a:t>Builds </a:t>
            </a:r>
            <a:r>
              <a:rPr lang="en-US" sz="1400" dirty="0" err="1"/>
              <a:t>nGrpah</a:t>
            </a:r>
            <a:r>
              <a:rPr lang="en-US" sz="1400" dirty="0"/>
              <a:t> with connected transmission lines and via/pin 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</a:t>
            </a:r>
            <a:r>
              <a:rPr lang="en-US" sz="1400" dirty="0" err="1"/>
              <a:t>crossections</a:t>
            </a:r>
            <a:r>
              <a:rPr lang="en-US" sz="1400" dirty="0"/>
              <a:t> for RLCG matrixes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model, as LC chain (default)</a:t>
            </a:r>
          </a:p>
          <a:p>
            <a:pPr marL="1031875" lvl="1" indent="-342900"/>
            <a:r>
              <a:rPr lang="en-US" sz="1400" dirty="0"/>
              <a:t>Advanced via model as spice model</a:t>
            </a:r>
          </a:p>
          <a:p>
            <a:pPr marL="1031875" lvl="1" indent="-342900"/>
            <a:r>
              <a:rPr lang="en-US" sz="1400" dirty="0" err="1"/>
              <a:t>BoardSim</a:t>
            </a:r>
            <a:r>
              <a:rPr lang="en-US" sz="1400" dirty="0"/>
              <a:t> does not directly support 3D via model, only via 3D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</a:t>
            </a:r>
          </a:p>
          <a:p>
            <a:pPr marL="1031875" lvl="1" indent="-342900"/>
            <a:r>
              <a:rPr lang="en-US" sz="1400" dirty="0"/>
              <a:t>Replaces insides of 3D area with a spice model from solved in HLAS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Netlister</a:t>
            </a:r>
            <a:endParaRPr lang="en-US" sz="1800" dirty="0"/>
          </a:p>
          <a:p>
            <a:pPr marL="1031875" lvl="1" indent="-342900"/>
            <a:r>
              <a:rPr lang="en-US" sz="1400" dirty="0"/>
              <a:t>Makes binary netlist basing  on </a:t>
            </a:r>
            <a:r>
              <a:rPr lang="en-US" sz="1400" dirty="0" err="1"/>
              <a:t>nGraph</a:t>
            </a:r>
            <a:r>
              <a:rPr lang="en-US" sz="1400" dirty="0"/>
              <a:t>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effectively handles waveforms for time domain simulation; </a:t>
            </a:r>
            <a:r>
              <a:rPr lang="en-US" sz="1400" dirty="0" err="1"/>
              <a:t>EZwave</a:t>
            </a:r>
            <a:r>
              <a:rPr lang="en-US" sz="1400" dirty="0"/>
              <a:t> viewer – displays waveforms</a:t>
            </a:r>
          </a:p>
          <a:p>
            <a:pPr marL="1031875" lvl="1" indent="-342900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 in </a:t>
            </a:r>
            <a:r>
              <a:rPr lang="en-US" sz="2400" dirty="0" err="1"/>
              <a:t>HyperLynx</a:t>
            </a:r>
            <a:r>
              <a:rPr lang="en-US" sz="2400" dirty="0"/>
              <a:t> SI/PI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8"/>
            <a:ext cx="12188825" cy="17746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Via model in HL SI/PI is not power aware. But it attempts to estimate the effect of the return current transition between the planes.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inspect the via equivalent circuit in HL SI/PI we can find the large inductance between the plane layers. This one estimates the return current transition effect.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9" y="2977816"/>
            <a:ext cx="7268219" cy="29537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966284" y="3874169"/>
            <a:ext cx="727911" cy="8783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 flipH="1">
            <a:off x="7796463" y="4068130"/>
            <a:ext cx="1118796" cy="1669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8915259" y="3338065"/>
            <a:ext cx="2052728" cy="1460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inductance estimates </a:t>
            </a:r>
            <a:r>
              <a:rPr lang="en-US" sz="1600" dirty="0"/>
              <a:t>the effect of the return current transition between the planes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87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1A27D-DB2C-47E2-B118-A7E765F9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" y="987009"/>
            <a:ext cx="12188825" cy="56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891424-AE0C-48C0-9B5F-9CE8E6B5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7965" y="983152"/>
            <a:ext cx="8073852" cy="52365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4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2FB20-26B2-49E4-A9E5-0D3FCB246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528" y="1203325"/>
            <a:ext cx="9163768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11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Empty 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24B4E-0018-498F-87E0-32E13B69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9433" y="2616488"/>
            <a:ext cx="3694151" cy="2740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67219-9FBF-42B8-8851-C5EEECA8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7" y="3188590"/>
            <a:ext cx="4418012" cy="22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CD251-04F7-4DD6-BE47-3BAC52B1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53" y="1420831"/>
            <a:ext cx="5421041" cy="40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31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9C022-DC2B-4527-BD61-657B8573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1500187"/>
            <a:ext cx="4581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1B1576D-C2D0-4A6A-9450-2D6B251A1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738" y="3175"/>
            <a:ext cx="8151813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1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07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50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LineSim</a:t>
            </a:r>
            <a:r>
              <a:rPr lang="en-US" sz="2400" dirty="0"/>
              <a:t> SI simulation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EDC426-0275-4F1C-92B5-83B43E4C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687" y="1300652"/>
            <a:ext cx="3795104" cy="1519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01001-9A07-4F88-A682-9B37FD7CFA13}"/>
              </a:ext>
            </a:extLst>
          </p:cNvPr>
          <p:cNvSpPr txBox="1"/>
          <p:nvPr/>
        </p:nvSpPr>
        <p:spPr>
          <a:xfrm>
            <a:off x="522513" y="1300652"/>
            <a:ext cx="112615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t-lines for RLCG matrixes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LC model (default)</a:t>
            </a:r>
          </a:p>
          <a:p>
            <a:pPr marL="1031875" lvl="1" indent="-342900"/>
            <a:r>
              <a:rPr lang="en-US" sz="1400" dirty="0"/>
              <a:t>Advanced via model</a:t>
            </a:r>
          </a:p>
          <a:p>
            <a:pPr marL="1031875" lvl="1" indent="-342900"/>
            <a:r>
              <a:rPr lang="en-US" sz="1400" dirty="0">
                <a:solidFill>
                  <a:schemeClr val="accent3"/>
                </a:solidFill>
              </a:rPr>
              <a:t>3D via model (native support)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FFS </a:t>
            </a:r>
            <a:r>
              <a:rPr lang="en-US" sz="1800" dirty="0" err="1">
                <a:solidFill>
                  <a:schemeClr val="accent3"/>
                </a:solidFill>
              </a:rPr>
              <a:t>Netlister</a:t>
            </a:r>
            <a:endParaRPr lang="en-US" sz="1800" dirty="0">
              <a:solidFill>
                <a:schemeClr val="accent3"/>
              </a:solidFill>
            </a:endParaRPr>
          </a:p>
          <a:p>
            <a:pPr marL="1031875" lvl="1" indent="-342900"/>
            <a:r>
              <a:rPr lang="en-US" sz="1400" dirty="0"/>
              <a:t>Makes binary netlist basing on schematic symbols,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effectively handles waveforms for time domain simulation; </a:t>
            </a:r>
            <a:r>
              <a:rPr lang="en-US" sz="1400" dirty="0" err="1"/>
              <a:t>EZwave</a:t>
            </a:r>
            <a:r>
              <a:rPr lang="en-US" sz="1400" dirty="0"/>
              <a:t> viewer – displays waveforms</a:t>
            </a:r>
          </a:p>
        </p:txBody>
      </p:sp>
    </p:spTree>
    <p:extLst>
      <p:ext uri="{BB962C8B-B14F-4D97-AF65-F5344CB8AC3E}">
        <p14:creationId xmlns:p14="http://schemas.microsoft.com/office/powerpoint/2010/main" val="81219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95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Eye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5B476B-8603-4FA2-BDA5-56E50B1D8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8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Multiple nets selection (to add: Manage assigned models </a:t>
            </a:r>
            <a:r>
              <a:rPr lang="en-US" sz="2400" dirty="0" err="1"/>
              <a:t>dlg</a:t>
            </a:r>
            <a:r>
              <a:rPr lang="en-US" sz="24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E26DD-C3A0-446B-ADB1-96407295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7" y="1203157"/>
            <a:ext cx="4680650" cy="534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6D609-07A7-44D8-8012-5269BBAAC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41" y="1169044"/>
            <a:ext cx="6853332" cy="36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3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0FD5-C1F1-4B5F-BBCD-6FBFD302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537"/>
            <a:ext cx="12188825" cy="59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2623F4-7953-40A1-899B-2DF63D6A0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9728" y="1203325"/>
            <a:ext cx="9509369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4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2FB20-26B2-49E4-A9E5-0D3FCB246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528" y="1203325"/>
            <a:ext cx="9163768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4563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of Presentation Maximum Three Lines Aligned from the Bottom&amp;quot;&quot;/&gt;&lt;property id=&quot;20307&quot; value=&quot;266&quot;/&gt;&lt;/object&gt;&lt;object type=&quot;3&quot; unique_id=&quot;10005&quot;&gt;&lt;property id=&quot;20148&quot; value=&quot;5&quot;/&gt;&lt;property id=&quot;20300&quot; value=&quot;Slide 2 - &amp;quot;Titles Are Tahoma 30 pt, Bold, Flush Left, Initial Caps, Edit to Fit Two Lines Max.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Titles Are Two Lines Maximum, Vertically Aligned from Bottom of Text Box&amp;quot;&quot;/&gt;&lt;property id=&quot;20307&quot; value=&quot;256&quot;/&gt;&lt;/object&gt;&lt;object type=&quot;3&quot; unique_id=&quot;10007&quot;&gt;&lt;property id=&quot;20148&quot; value=&quot;5&quot;/&gt;&lt;property id=&quot;20300&quot; value=&quot;Slide 4 - &amp;quot;Tips&amp;quot;&quot;/&gt;&lt;property id=&quot;20307&quot; value=&quot;272&quot;/&gt;&lt;/object&gt;&lt;object type=&quot;3&quot; unique_id=&quot;10008&quot;&gt;&lt;property id=&quot;20148&quot; value=&quot;5&quot;/&gt;&lt;property id=&quot;20300&quot; value=&quot;Slide 5 - &amp;quot;Tips&amp;quot;&quot;/&gt;&lt;property id=&quot;20307&quot; value=&quot;268&quot;/&gt;&lt;/object&gt;&lt;object type=&quot;3&quot; unique_id=&quot;10009&quot;&gt;&lt;property id=&quot;20148&quot; value=&quot;5&quot;/&gt;&lt;property id=&quot;20300&quot; value=&quot;Slide 6 - &amp;quot;TRANSITION OR &amp;#x0D;&amp;#x0A;SECTION HEADING  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Graphic Tips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Make your presentations easy to share&amp;quot;&quot;/&gt;&lt;property id=&quot;20307&quot; value=&quot;262&quot;/&gt;&lt;/object&gt;&lt;object type=&quot;3&quot; unique_id=&quot;10012&quot;&gt;&lt;property id=&quot;20148&quot; value=&quot;5&quot;/&gt;&lt;property id=&quot;20300&quot; value=&quot;Slide 9 - &amp;quot;Chart Slide&amp;quot;&quot;/&gt;&lt;property id=&quot;20307&quot; value=&quot;267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2 - &amp;quot;A Few Basic Elements&amp;quot;&quot;/&gt;&lt;property id=&quot;20307&quot; value=&quot;269&quot;/&gt;&lt;/object&gt;&lt;object type=&quot;3&quot; unique_id=&quot;10015&quot;&gt;&lt;property id=&quot;20148&quot; value=&quot;5&quot;/&gt;&lt;property id=&quot;20300&quot; value=&quot;Slide 13 - &amp;quot;Example of Objectives &amp;amp; Results Slide&amp;quot;&quot;/&gt;&lt;property id=&quot;20307&quot; value=&quot;270&quot;/&gt;&lt;/object&gt;&lt;object type=&quot;3&quot; unique_id=&quot;10016&quot;&gt;&lt;property id=&quot;20148&quot; value=&quot;5&quot;/&gt;&lt;property id=&quot;20300&quot; value=&quot;Slide 14 - &amp;quot;Example of Objectives &amp;amp; Results Slide&amp;quot;&quot;/&gt;&lt;property id=&quot;20307&quot; value=&quot;271&quot;/&gt;&lt;/object&gt;&lt;object type=&quot;3&quot; unique_id=&quot;10152&quot;&gt;&lt;property id=&quot;20148&quot; value=&quot;5&quot;/&gt;&lt;property id=&quot;20300&quot; value=&quot;Slide 11 - &amp;quot;Title of Presentation Maximum Three Lines Aligned from the Bottom&amp;quot;&quot;/&gt;&lt;property id=&quot;20307&quot; value=&quot;273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154434</TotalTime>
  <Words>717</Words>
  <Application>Microsoft Office PowerPoint</Application>
  <PresentationFormat>Custom</PresentationFormat>
  <Paragraphs>183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Tahoma</vt:lpstr>
      <vt:lpstr>Wingdings</vt:lpstr>
      <vt:lpstr>Siemens 2017 – 16:9</vt:lpstr>
      <vt:lpstr>Hyperlynx SI modeling overview.  Dmitry Vasilchenko</vt:lpstr>
      <vt:lpstr>BoardSim net model extraction</vt:lpstr>
      <vt:lpstr>BoardSim SI simulation</vt:lpstr>
      <vt:lpstr>LineSim SI simulation </vt:lpstr>
      <vt:lpstr>Eye diagram</vt:lpstr>
      <vt:lpstr>Multiple nets selection (to add: Manage assigned models dlg)</vt:lpstr>
      <vt:lpstr>Summary</vt:lpstr>
      <vt:lpstr>Summary</vt:lpstr>
      <vt:lpstr>Via models</vt:lpstr>
      <vt:lpstr>3D Area Manager</vt:lpstr>
      <vt:lpstr>3D EM Modeling</vt:lpstr>
      <vt:lpstr>Interactive SI simulations</vt:lpstr>
      <vt:lpstr>How to assess signal quality</vt:lpstr>
      <vt:lpstr>Traditional SI measurements</vt:lpstr>
      <vt:lpstr>Summary</vt:lpstr>
      <vt:lpstr>SI concerns for different data rate</vt:lpstr>
      <vt:lpstr>Batch analysis</vt:lpstr>
      <vt:lpstr>General Batch Wizard</vt:lpstr>
      <vt:lpstr>Summary</vt:lpstr>
      <vt:lpstr>Summary</vt:lpstr>
      <vt:lpstr>Pulse Respone Wizard</vt:lpstr>
      <vt:lpstr>Summary</vt:lpstr>
      <vt:lpstr>Summary</vt:lpstr>
      <vt:lpstr>Summary</vt:lpstr>
      <vt:lpstr>Summary</vt:lpstr>
      <vt:lpstr>Summary</vt:lpstr>
      <vt:lpstr>Interactive DDR5 simulation</vt:lpstr>
      <vt:lpstr>Summary</vt:lpstr>
      <vt:lpstr>Summary</vt:lpstr>
      <vt:lpstr>Via model in HyperLynx SI/PI</vt:lpstr>
      <vt:lpstr>Summary</vt:lpstr>
      <vt:lpstr>Summary</vt:lpstr>
      <vt:lpstr>Summary</vt:lpstr>
      <vt:lpstr>Empty page</vt:lpstr>
      <vt:lpstr>Summary</vt:lpstr>
      <vt:lpstr>Summary</vt:lpstr>
      <vt:lpstr>Summary</vt:lpstr>
      <vt:lpstr>Summary</vt:lpstr>
      <vt:lpstr>Summary</vt:lpstr>
      <vt:lpstr>Summary</vt:lpstr>
    </vt:vector>
  </TitlesOfParts>
  <Company>MGC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 – 36pt, Three Lines Max. Anchor: Bottom Left</dc:title>
  <dc:creator>lseigneu</dc:creator>
  <cp:lastModifiedBy>Vasilchenko, Dmitry (DI SW EBS ENG ANV HLA)</cp:lastModifiedBy>
  <cp:revision>1191</cp:revision>
  <cp:lastPrinted>2019-10-22T14:28:44Z</cp:lastPrinted>
  <dcterms:created xsi:type="dcterms:W3CDTF">2012-05-10T20:45:25Z</dcterms:created>
  <dcterms:modified xsi:type="dcterms:W3CDTF">2022-03-29T22:06:02Z</dcterms:modified>
</cp:coreProperties>
</file>